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01" r:id="rId5"/>
    <p:sldId id="323" r:id="rId6"/>
    <p:sldId id="324" r:id="rId7"/>
    <p:sldId id="332" r:id="rId8"/>
    <p:sldId id="318" r:id="rId9"/>
    <p:sldId id="336" r:id="rId10"/>
    <p:sldId id="337" r:id="rId11"/>
    <p:sldId id="338" r:id="rId12"/>
    <p:sldId id="339" r:id="rId13"/>
    <p:sldId id="320" r:id="rId14"/>
    <p:sldId id="321" r:id="rId15"/>
    <p:sldId id="328" r:id="rId16"/>
    <p:sldId id="333" r:id="rId17"/>
    <p:sldId id="329" r:id="rId18"/>
    <p:sldId id="327" r:id="rId19"/>
    <p:sldId id="335" r:id="rId20"/>
    <p:sldId id="355" r:id="rId21"/>
    <p:sldId id="316" r:id="rId22"/>
    <p:sldId id="356" r:id="rId23"/>
    <p:sldId id="317" r:id="rId24"/>
    <p:sldId id="334" r:id="rId25"/>
    <p:sldId id="340" r:id="rId26"/>
    <p:sldId id="341" r:id="rId27"/>
    <p:sldId id="342" r:id="rId28"/>
    <p:sldId id="343" r:id="rId29"/>
    <p:sldId id="295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2FA304-6FC7-47C1-BADD-49DE03C7A36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393E042-C976-499A-AD85-2475C4C8735B}">
      <dgm:prSet phldrT="[文本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人为老化</a:t>
          </a:r>
          <a:endParaRPr lang="zh-CN" altLang="en-US" b="1" dirty="0">
            <a:solidFill>
              <a:schemeClr val="accent2">
                <a:lumMod val="7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32A369F-3239-4274-BFF3-D3B8AA9F756B}" cxnId="{C313CCFB-6688-4828-942C-3418BAEB8715}" type="parTrans">
      <dgm:prSet/>
      <dgm:spPr/>
      <dgm:t>
        <a:bodyPr/>
        <a:lstStyle/>
        <a:p>
          <a:endParaRPr lang="zh-CN" altLang="en-US"/>
        </a:p>
      </dgm:t>
    </dgm:pt>
    <dgm:pt modelId="{11962128-E896-4607-B072-2BDF50F7C311}" cxnId="{C313CCFB-6688-4828-942C-3418BAEB8715}" type="sibTrans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3B40A35B-751C-4257-A245-88CF08C4D9A6}">
      <dgm:prSet phldrT="[文本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原因分析</a:t>
          </a:r>
          <a:endParaRPr lang="zh-CN" altLang="en-US" b="1" dirty="0">
            <a:solidFill>
              <a:schemeClr val="tx1"/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F617529-0D11-43FF-A087-A07B624221D2}" cxnId="{45B1A0E8-F857-4C72-A203-ECB8832D59F0}" type="parTrans">
      <dgm:prSet/>
      <dgm:spPr/>
      <dgm:t>
        <a:bodyPr/>
        <a:lstStyle/>
        <a:p>
          <a:endParaRPr lang="zh-CN" altLang="en-US"/>
        </a:p>
      </dgm:t>
    </dgm:pt>
    <dgm:pt modelId="{F33B3F62-DFBE-4A47-B6A6-5B02B8FDAE09}" cxnId="{45B1A0E8-F857-4C72-A203-ECB8832D59F0}" type="sibTrans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119A9BFC-9AAB-4889-B9F3-3E0AEFBD5C2A}">
      <dgm:prSet phldrT="[文本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超负荷</a:t>
          </a:r>
          <a:endParaRPr lang="zh-CN" altLang="en-US" b="1" dirty="0">
            <a:solidFill>
              <a:schemeClr val="accent2">
                <a:lumMod val="7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DBA9EF1-2E84-49A6-8E88-13CCFD0EE82D}" cxnId="{3FE96B56-E723-4AC3-91F3-FC16ED99AEB5}" type="parTrans">
      <dgm:prSet/>
      <dgm:spPr/>
      <dgm:t>
        <a:bodyPr/>
        <a:lstStyle/>
        <a:p>
          <a:endParaRPr lang="zh-CN" altLang="en-US"/>
        </a:p>
      </dgm:t>
    </dgm:pt>
    <dgm:pt modelId="{E356D4B4-D1D6-42C1-931E-51528F5643F9}" cxnId="{3FE96B56-E723-4AC3-91F3-FC16ED99AEB5}" type="sibTrans">
      <dgm:prSet/>
      <dgm:spPr/>
      <dgm:t>
        <a:bodyPr/>
        <a:lstStyle/>
        <a:p>
          <a:endParaRPr lang="zh-CN" altLang="en-US">
            <a:solidFill>
              <a:schemeClr val="tx1"/>
            </a:solidFill>
          </a:endParaRPr>
        </a:p>
      </dgm:t>
    </dgm:pt>
    <dgm:pt modelId="{DC90E9A0-4C00-44A9-AD8D-CCFBF9F3586F}" type="pres">
      <dgm:prSet presAssocID="{9A2FA304-6FC7-47C1-BADD-49DE03C7A36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DEEEAC5-43D9-43DE-B0C1-73B0AEEF7EA3}" type="pres">
      <dgm:prSet presAssocID="{C393E042-C976-499A-AD85-2475C4C8735B}" presName="composite" presStyleCnt="0"/>
      <dgm:spPr/>
    </dgm:pt>
    <dgm:pt modelId="{A2324130-119A-4024-ADA1-7D41F952B761}" type="pres">
      <dgm:prSet presAssocID="{C393E042-C976-499A-AD85-2475C4C8735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A91F7F-4DE0-45C2-9E54-9A8779FDC1FF}" type="pres">
      <dgm:prSet presAssocID="{C393E042-C976-499A-AD85-2475C4C8735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0269BD-4EBD-4D03-A310-8DAB1F9B2092}" type="pres">
      <dgm:prSet presAssocID="{C393E042-C976-499A-AD85-2475C4C8735B}" presName="BalanceSpacing" presStyleCnt="0"/>
      <dgm:spPr/>
    </dgm:pt>
    <dgm:pt modelId="{47F3327F-72F9-4572-9608-3A91278B1B0B}" type="pres">
      <dgm:prSet presAssocID="{C393E042-C976-499A-AD85-2475C4C8735B}" presName="BalanceSpacing1" presStyleCnt="0"/>
      <dgm:spPr/>
    </dgm:pt>
    <dgm:pt modelId="{13913B04-5DB7-4D89-AE58-2981F95C2A8D}" type="pres">
      <dgm:prSet presAssocID="{11962128-E896-4607-B072-2BDF50F7C311}" presName="Accent1Text" presStyleLbl="node1" presStyleIdx="1" presStyleCnt="6"/>
      <dgm:spPr/>
      <dgm:t>
        <a:bodyPr/>
        <a:lstStyle/>
        <a:p>
          <a:endParaRPr lang="zh-CN" altLang="en-US"/>
        </a:p>
      </dgm:t>
    </dgm:pt>
    <dgm:pt modelId="{73DA5F8C-8B81-4F53-9061-2DA9D7C23ABB}" type="pres">
      <dgm:prSet presAssocID="{11962128-E896-4607-B072-2BDF50F7C311}" presName="spaceBetweenRectangles" presStyleCnt="0"/>
      <dgm:spPr/>
    </dgm:pt>
    <dgm:pt modelId="{A80FB34D-D873-4A74-8B10-36BA6892232A}" type="pres">
      <dgm:prSet presAssocID="{3B40A35B-751C-4257-A245-88CF08C4D9A6}" presName="composite" presStyleCnt="0"/>
      <dgm:spPr/>
    </dgm:pt>
    <dgm:pt modelId="{AFB56216-07ED-4C16-9A4F-C05B712889E9}" type="pres">
      <dgm:prSet presAssocID="{3B40A35B-751C-4257-A245-88CF08C4D9A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CEC30A-94E2-4FD6-85C3-070CAA75381D}" type="pres">
      <dgm:prSet presAssocID="{3B40A35B-751C-4257-A245-88CF08C4D9A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1484D0-E97E-471B-B977-1D28E57130FC}" type="pres">
      <dgm:prSet presAssocID="{3B40A35B-751C-4257-A245-88CF08C4D9A6}" presName="BalanceSpacing" presStyleCnt="0"/>
      <dgm:spPr/>
    </dgm:pt>
    <dgm:pt modelId="{B5B63EA7-A9FB-4991-9C15-61B923C97BCF}" type="pres">
      <dgm:prSet presAssocID="{3B40A35B-751C-4257-A245-88CF08C4D9A6}" presName="BalanceSpacing1" presStyleCnt="0"/>
      <dgm:spPr/>
    </dgm:pt>
    <dgm:pt modelId="{828B0840-5669-4AD5-BE31-DD4F656D0C06}" type="pres">
      <dgm:prSet presAssocID="{F33B3F62-DFBE-4A47-B6A6-5B02B8FDAE09}" presName="Accent1Text" presStyleLbl="node1" presStyleIdx="3" presStyleCnt="6"/>
      <dgm:spPr/>
      <dgm:t>
        <a:bodyPr/>
        <a:lstStyle/>
        <a:p>
          <a:endParaRPr lang="zh-CN" altLang="en-US"/>
        </a:p>
      </dgm:t>
    </dgm:pt>
    <dgm:pt modelId="{7FF19365-A097-4836-995B-2420DBCE1B01}" type="pres">
      <dgm:prSet presAssocID="{F33B3F62-DFBE-4A47-B6A6-5B02B8FDAE09}" presName="spaceBetweenRectangles" presStyleCnt="0"/>
      <dgm:spPr/>
    </dgm:pt>
    <dgm:pt modelId="{756453AF-3EE0-42C0-AB92-F94C0A653B80}" type="pres">
      <dgm:prSet presAssocID="{119A9BFC-9AAB-4889-B9F3-3E0AEFBD5C2A}" presName="composite" presStyleCnt="0"/>
      <dgm:spPr/>
    </dgm:pt>
    <dgm:pt modelId="{5632754A-C8CC-4A45-9482-137D151520F4}" type="pres">
      <dgm:prSet presAssocID="{119A9BFC-9AAB-4889-B9F3-3E0AEFBD5C2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022451-B7E9-4315-9C22-3E544F214166}" type="pres">
      <dgm:prSet presAssocID="{119A9BFC-9AAB-4889-B9F3-3E0AEFBD5C2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333E3B-82F5-4ABC-83B3-664C6266F073}" type="pres">
      <dgm:prSet presAssocID="{119A9BFC-9AAB-4889-B9F3-3E0AEFBD5C2A}" presName="BalanceSpacing" presStyleCnt="0"/>
      <dgm:spPr/>
    </dgm:pt>
    <dgm:pt modelId="{F71C0A84-0540-4927-9404-6DEA67B69EC9}" type="pres">
      <dgm:prSet presAssocID="{119A9BFC-9AAB-4889-B9F3-3E0AEFBD5C2A}" presName="BalanceSpacing1" presStyleCnt="0"/>
      <dgm:spPr/>
    </dgm:pt>
    <dgm:pt modelId="{221799A5-C845-48BB-A15C-42A98891D176}" type="pres">
      <dgm:prSet presAssocID="{E356D4B4-D1D6-42C1-931E-51528F5643F9}" presName="Accent1Text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1393E1C3-17FE-4984-9B70-ABC23893A9F3}" type="presOf" srcId="{3B40A35B-751C-4257-A245-88CF08C4D9A6}" destId="{AFB56216-07ED-4C16-9A4F-C05B712889E9}" srcOrd="0" destOrd="0" presId="urn:microsoft.com/office/officeart/2008/layout/AlternatingHexagons"/>
    <dgm:cxn modelId="{1D04E2A7-B97C-4024-9CA0-122ADB261952}" type="presOf" srcId="{E356D4B4-D1D6-42C1-931E-51528F5643F9}" destId="{221799A5-C845-48BB-A15C-42A98891D176}" srcOrd="0" destOrd="0" presId="urn:microsoft.com/office/officeart/2008/layout/AlternatingHexagons"/>
    <dgm:cxn modelId="{EC667662-9A4D-442C-ADE9-476AB771C010}" type="presOf" srcId="{F33B3F62-DFBE-4A47-B6A6-5B02B8FDAE09}" destId="{828B0840-5669-4AD5-BE31-DD4F656D0C06}" srcOrd="0" destOrd="0" presId="urn:microsoft.com/office/officeart/2008/layout/AlternatingHexagons"/>
    <dgm:cxn modelId="{45B1A0E8-F857-4C72-A203-ECB8832D59F0}" srcId="{9A2FA304-6FC7-47C1-BADD-49DE03C7A360}" destId="{3B40A35B-751C-4257-A245-88CF08C4D9A6}" srcOrd="1" destOrd="0" parTransId="{1F617529-0D11-43FF-A087-A07B624221D2}" sibTransId="{F33B3F62-DFBE-4A47-B6A6-5B02B8FDAE09}"/>
    <dgm:cxn modelId="{A2A6B4F6-3E55-4674-9806-BDF1FCB4DEAF}" type="presOf" srcId="{119A9BFC-9AAB-4889-B9F3-3E0AEFBD5C2A}" destId="{5632754A-C8CC-4A45-9482-137D151520F4}" srcOrd="0" destOrd="0" presId="urn:microsoft.com/office/officeart/2008/layout/AlternatingHexagons"/>
    <dgm:cxn modelId="{39050C10-AFC6-4608-9FAE-D52640B86EFD}" type="presOf" srcId="{C393E042-C976-499A-AD85-2475C4C8735B}" destId="{A2324130-119A-4024-ADA1-7D41F952B761}" srcOrd="0" destOrd="0" presId="urn:microsoft.com/office/officeart/2008/layout/AlternatingHexagons"/>
    <dgm:cxn modelId="{0916FCD9-9E54-4196-A2B8-8E7984CFCC4C}" type="presOf" srcId="{9A2FA304-6FC7-47C1-BADD-49DE03C7A360}" destId="{DC90E9A0-4C00-44A9-AD8D-CCFBF9F3586F}" srcOrd="0" destOrd="0" presId="urn:microsoft.com/office/officeart/2008/layout/AlternatingHexagons"/>
    <dgm:cxn modelId="{C313CCFB-6688-4828-942C-3418BAEB8715}" srcId="{9A2FA304-6FC7-47C1-BADD-49DE03C7A360}" destId="{C393E042-C976-499A-AD85-2475C4C8735B}" srcOrd="0" destOrd="0" parTransId="{D32A369F-3239-4274-BFF3-D3B8AA9F756B}" sibTransId="{11962128-E896-4607-B072-2BDF50F7C311}"/>
    <dgm:cxn modelId="{345F5E5B-2340-452E-B277-94E7E60E9FF9}" type="presOf" srcId="{11962128-E896-4607-B072-2BDF50F7C311}" destId="{13913B04-5DB7-4D89-AE58-2981F95C2A8D}" srcOrd="0" destOrd="0" presId="urn:microsoft.com/office/officeart/2008/layout/AlternatingHexagons"/>
    <dgm:cxn modelId="{3FE96B56-E723-4AC3-91F3-FC16ED99AEB5}" srcId="{9A2FA304-6FC7-47C1-BADD-49DE03C7A360}" destId="{119A9BFC-9AAB-4889-B9F3-3E0AEFBD5C2A}" srcOrd="2" destOrd="0" parTransId="{4DBA9EF1-2E84-49A6-8E88-13CCFD0EE82D}" sibTransId="{E356D4B4-D1D6-42C1-931E-51528F5643F9}"/>
    <dgm:cxn modelId="{FCE7EAF3-FE3D-4D28-8F6E-4C321AAE6FB7}" type="presParOf" srcId="{DC90E9A0-4C00-44A9-AD8D-CCFBF9F3586F}" destId="{DDEEEAC5-43D9-43DE-B0C1-73B0AEEF7EA3}" srcOrd="0" destOrd="0" presId="urn:microsoft.com/office/officeart/2008/layout/AlternatingHexagons"/>
    <dgm:cxn modelId="{730C6EE8-5C67-48C6-BC2F-4BCB891EDB74}" type="presParOf" srcId="{DDEEEAC5-43D9-43DE-B0C1-73B0AEEF7EA3}" destId="{A2324130-119A-4024-ADA1-7D41F952B761}" srcOrd="0" destOrd="0" presId="urn:microsoft.com/office/officeart/2008/layout/AlternatingHexagons"/>
    <dgm:cxn modelId="{7F48DDC8-780A-456C-B5C7-D95D62E6A2FF}" type="presParOf" srcId="{DDEEEAC5-43D9-43DE-B0C1-73B0AEEF7EA3}" destId="{BFA91F7F-4DE0-45C2-9E54-9A8779FDC1FF}" srcOrd="1" destOrd="0" presId="urn:microsoft.com/office/officeart/2008/layout/AlternatingHexagons"/>
    <dgm:cxn modelId="{9FC68DD4-BBEC-40A4-AA55-729819EABE90}" type="presParOf" srcId="{DDEEEAC5-43D9-43DE-B0C1-73B0AEEF7EA3}" destId="{4C0269BD-4EBD-4D03-A310-8DAB1F9B2092}" srcOrd="2" destOrd="0" presId="urn:microsoft.com/office/officeart/2008/layout/AlternatingHexagons"/>
    <dgm:cxn modelId="{53CF466B-1C9C-4BA7-BAAB-E019278A3BC3}" type="presParOf" srcId="{DDEEEAC5-43D9-43DE-B0C1-73B0AEEF7EA3}" destId="{47F3327F-72F9-4572-9608-3A91278B1B0B}" srcOrd="3" destOrd="0" presId="urn:microsoft.com/office/officeart/2008/layout/AlternatingHexagons"/>
    <dgm:cxn modelId="{27ACBC2A-472F-4091-9C08-F7605EA91958}" type="presParOf" srcId="{DDEEEAC5-43D9-43DE-B0C1-73B0AEEF7EA3}" destId="{13913B04-5DB7-4D89-AE58-2981F95C2A8D}" srcOrd="4" destOrd="0" presId="urn:microsoft.com/office/officeart/2008/layout/AlternatingHexagons"/>
    <dgm:cxn modelId="{B3A2D65C-6F81-4230-8B87-A2E39B62E30F}" type="presParOf" srcId="{DC90E9A0-4C00-44A9-AD8D-CCFBF9F3586F}" destId="{73DA5F8C-8B81-4F53-9061-2DA9D7C23ABB}" srcOrd="1" destOrd="0" presId="urn:microsoft.com/office/officeart/2008/layout/AlternatingHexagons"/>
    <dgm:cxn modelId="{A5052D9A-CC34-4EC2-87DA-6A98EFC08511}" type="presParOf" srcId="{DC90E9A0-4C00-44A9-AD8D-CCFBF9F3586F}" destId="{A80FB34D-D873-4A74-8B10-36BA6892232A}" srcOrd="2" destOrd="0" presId="urn:microsoft.com/office/officeart/2008/layout/AlternatingHexagons"/>
    <dgm:cxn modelId="{CE9BDC0C-CEEF-417B-9EC3-C50C077FB6C0}" type="presParOf" srcId="{A80FB34D-D873-4A74-8B10-36BA6892232A}" destId="{AFB56216-07ED-4C16-9A4F-C05B712889E9}" srcOrd="0" destOrd="0" presId="urn:microsoft.com/office/officeart/2008/layout/AlternatingHexagons"/>
    <dgm:cxn modelId="{9FB24737-7DC5-4886-8388-1268E75FB081}" type="presParOf" srcId="{A80FB34D-D873-4A74-8B10-36BA6892232A}" destId="{FDCEC30A-94E2-4FD6-85C3-070CAA75381D}" srcOrd="1" destOrd="0" presId="urn:microsoft.com/office/officeart/2008/layout/AlternatingHexagons"/>
    <dgm:cxn modelId="{7ED6D55B-E4CC-4805-BBDC-D3330E56BEB3}" type="presParOf" srcId="{A80FB34D-D873-4A74-8B10-36BA6892232A}" destId="{C41484D0-E97E-471B-B977-1D28E57130FC}" srcOrd="2" destOrd="0" presId="urn:microsoft.com/office/officeart/2008/layout/AlternatingHexagons"/>
    <dgm:cxn modelId="{6AD9B4C9-9626-4EFF-AEC8-E3005C28917B}" type="presParOf" srcId="{A80FB34D-D873-4A74-8B10-36BA6892232A}" destId="{B5B63EA7-A9FB-4991-9C15-61B923C97BCF}" srcOrd="3" destOrd="0" presId="urn:microsoft.com/office/officeart/2008/layout/AlternatingHexagons"/>
    <dgm:cxn modelId="{49EDF4EC-7779-40B4-8410-9907455D69E3}" type="presParOf" srcId="{A80FB34D-D873-4A74-8B10-36BA6892232A}" destId="{828B0840-5669-4AD5-BE31-DD4F656D0C06}" srcOrd="4" destOrd="0" presId="urn:microsoft.com/office/officeart/2008/layout/AlternatingHexagons"/>
    <dgm:cxn modelId="{30B96378-5C27-499F-902B-5F62C11ED4C0}" type="presParOf" srcId="{DC90E9A0-4C00-44A9-AD8D-CCFBF9F3586F}" destId="{7FF19365-A097-4836-995B-2420DBCE1B01}" srcOrd="3" destOrd="0" presId="urn:microsoft.com/office/officeart/2008/layout/AlternatingHexagons"/>
    <dgm:cxn modelId="{36AECB3E-74C3-4721-8933-2B7356F24662}" type="presParOf" srcId="{DC90E9A0-4C00-44A9-AD8D-CCFBF9F3586F}" destId="{756453AF-3EE0-42C0-AB92-F94C0A653B80}" srcOrd="4" destOrd="0" presId="urn:microsoft.com/office/officeart/2008/layout/AlternatingHexagons"/>
    <dgm:cxn modelId="{09E49402-F6E0-4FF3-B5A6-A6616B9DCBD1}" type="presParOf" srcId="{756453AF-3EE0-42C0-AB92-F94C0A653B80}" destId="{5632754A-C8CC-4A45-9482-137D151520F4}" srcOrd="0" destOrd="0" presId="urn:microsoft.com/office/officeart/2008/layout/AlternatingHexagons"/>
    <dgm:cxn modelId="{F792588A-68A7-4DD9-9AA7-9C1238201C89}" type="presParOf" srcId="{756453AF-3EE0-42C0-AB92-F94C0A653B80}" destId="{30022451-B7E9-4315-9C22-3E544F214166}" srcOrd="1" destOrd="0" presId="urn:microsoft.com/office/officeart/2008/layout/AlternatingHexagons"/>
    <dgm:cxn modelId="{14AE5F84-535B-4A01-9E18-86E2A7B83755}" type="presParOf" srcId="{756453AF-3EE0-42C0-AB92-F94C0A653B80}" destId="{C3333E3B-82F5-4ABC-83B3-664C6266F073}" srcOrd="2" destOrd="0" presId="urn:microsoft.com/office/officeart/2008/layout/AlternatingHexagons"/>
    <dgm:cxn modelId="{E1BE80E0-7D69-4860-8CB3-4462A2550C9B}" type="presParOf" srcId="{756453AF-3EE0-42C0-AB92-F94C0A653B80}" destId="{F71C0A84-0540-4927-9404-6DEA67B69EC9}" srcOrd="3" destOrd="0" presId="urn:microsoft.com/office/officeart/2008/layout/AlternatingHexagons"/>
    <dgm:cxn modelId="{2521B8EA-1793-4B50-97CF-364FBFD738DE}" type="presParOf" srcId="{756453AF-3EE0-42C0-AB92-F94C0A653B80}" destId="{221799A5-C845-48BB-A15C-42A98891D17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24130-119A-4024-ADA1-7D41F952B761}">
      <dsp:nvSpPr>
        <dsp:cNvPr id="0" name=""/>
        <dsp:cNvSpPr/>
      </dsp:nvSpPr>
      <dsp:spPr>
        <a:xfrm rot="5400000">
          <a:off x="2327166" y="89381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b="1" kern="1200" dirty="0" smtClean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rPr>
            <a:t>人为老化</a:t>
          </a:r>
          <a:endParaRPr lang="zh-CN" altLang="en-US" sz="1900" b="1" kern="1200" dirty="0">
            <a:solidFill>
              <a:schemeClr val="accent2">
                <a:lumMod val="7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 rot="-5400000">
        <a:off x="2596906" y="211538"/>
        <a:ext cx="805357" cy="925696"/>
      </dsp:txXfrm>
    </dsp:sp>
    <dsp:sp modelId="{BFA91F7F-4DE0-45C2-9E54-9A8779FDC1FF}">
      <dsp:nvSpPr>
        <dsp:cNvPr id="0" name=""/>
        <dsp:cNvSpPr/>
      </dsp:nvSpPr>
      <dsp:spPr>
        <a:xfrm>
          <a:off x="3620094" y="270934"/>
          <a:ext cx="1500839" cy="806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13B04-5DB7-4D89-AE58-2981F95C2A8D}">
      <dsp:nvSpPr>
        <dsp:cNvPr id="0" name=""/>
        <dsp:cNvSpPr/>
      </dsp:nvSpPr>
      <dsp:spPr>
        <a:xfrm rot="5400000">
          <a:off x="1063556" y="89381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 rot="-5400000">
        <a:off x="1333296" y="211538"/>
        <a:ext cx="805357" cy="925696"/>
      </dsp:txXfrm>
    </dsp:sp>
    <dsp:sp modelId="{AFB56216-07ED-4C16-9A4F-C05B712889E9}">
      <dsp:nvSpPr>
        <dsp:cNvPr id="0" name=""/>
        <dsp:cNvSpPr/>
      </dsp:nvSpPr>
      <dsp:spPr>
        <a:xfrm rot="5400000">
          <a:off x="1692940" y="1230880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b="1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原因分析</a:t>
          </a:r>
          <a:endParaRPr lang="zh-CN" altLang="en-US" sz="1900" b="1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 rot="-5400000">
        <a:off x="1962680" y="1353037"/>
        <a:ext cx="805357" cy="925696"/>
      </dsp:txXfrm>
    </dsp:sp>
    <dsp:sp modelId="{FDCEC30A-94E2-4FD6-85C3-070CAA75381D}">
      <dsp:nvSpPr>
        <dsp:cNvPr id="0" name=""/>
        <dsp:cNvSpPr/>
      </dsp:nvSpPr>
      <dsp:spPr>
        <a:xfrm>
          <a:off x="279515" y="1412433"/>
          <a:ext cx="1452425" cy="806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B0840-5669-4AD5-BE31-DD4F656D0C06}">
      <dsp:nvSpPr>
        <dsp:cNvPr id="0" name=""/>
        <dsp:cNvSpPr/>
      </dsp:nvSpPr>
      <dsp:spPr>
        <a:xfrm rot="5400000">
          <a:off x="2956551" y="1230880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 rot="-5400000">
        <a:off x="3226291" y="1353037"/>
        <a:ext cx="805357" cy="925696"/>
      </dsp:txXfrm>
    </dsp:sp>
    <dsp:sp modelId="{5632754A-C8CC-4A45-9482-137D151520F4}">
      <dsp:nvSpPr>
        <dsp:cNvPr id="0" name=""/>
        <dsp:cNvSpPr/>
      </dsp:nvSpPr>
      <dsp:spPr>
        <a:xfrm rot="5400000">
          <a:off x="2327166" y="2372379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b="1" kern="1200" dirty="0" smtClean="0">
              <a:solidFill>
                <a:schemeClr val="accent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rPr>
            <a:t>超负荷</a:t>
          </a:r>
          <a:endParaRPr lang="zh-CN" altLang="en-US" sz="1900" b="1" kern="1200" dirty="0">
            <a:solidFill>
              <a:schemeClr val="accent2">
                <a:lumMod val="7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 rot="-5400000">
        <a:off x="2596906" y="2494536"/>
        <a:ext cx="805357" cy="925696"/>
      </dsp:txXfrm>
    </dsp:sp>
    <dsp:sp modelId="{30022451-B7E9-4315-9C22-3E544F214166}">
      <dsp:nvSpPr>
        <dsp:cNvPr id="0" name=""/>
        <dsp:cNvSpPr/>
      </dsp:nvSpPr>
      <dsp:spPr>
        <a:xfrm>
          <a:off x="3620094" y="2553932"/>
          <a:ext cx="1500839" cy="806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799A5-C845-48BB-A15C-42A98891D176}">
      <dsp:nvSpPr>
        <dsp:cNvPr id="0" name=""/>
        <dsp:cNvSpPr/>
      </dsp:nvSpPr>
      <dsp:spPr>
        <a:xfrm rot="5400000">
          <a:off x="1063556" y="2372379"/>
          <a:ext cx="1344838" cy="117000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>
            <a:solidFill>
              <a:schemeClr val="tx1"/>
            </a:solidFill>
          </a:endParaRPr>
        </a:p>
      </dsp:txBody>
      <dsp:txXfrm rot="-5400000">
        <a:off x="1333296" y="2494536"/>
        <a:ext cx="805357" cy="925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hexagon" r:blip="" rot="90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type="hexagon" r:blip="" rot="90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EA9B2-5E99-4065-B31C-89B4D78B53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39375-277F-4C12-9ECC-4295B35EB3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39375-277F-4C12-9ECC-4295B35EB3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39375-277F-4C12-9ECC-4295B35EB3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</a:rPr>
              <a:t>设备维修与保养</a:t>
            </a:r>
            <a:br>
              <a:rPr lang="en-US" altLang="zh-CN" dirty="0" smtClean="0"/>
            </a:br>
            <a:br>
              <a:rPr lang="en-US" altLang="zh-CN" dirty="0" smtClean="0"/>
            </a:br>
            <a:r>
              <a:rPr lang="zh-CN" altLang="en-US" sz="27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主讲人：</a:t>
            </a:r>
            <a:r>
              <a:rPr lang="en-US" altLang="zh-CN" sz="27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sz="27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岗位点检    专业点检之间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岗位点检是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，强调的是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广度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；专业点检是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，强调的是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深度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只有两者有机结合并充分发挥团队协作精神，设备管理才能行之有效，设备效能才能充分发挥。因此，设备管理是一项综合工程，既有合理分工的专业管理，又有广大职工积极参与的岗位点检管理，两者相互补充，才能收到良好的效果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岗位点检人员必须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熟悉点检标准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熟悉设备结构原理和工艺操作程序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，做到正确使用，合理操作；同时还必须具备自主管理设备的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工作素质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维护保养设备的基本技能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，包括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正确紧固螺丝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合理添加润滑油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简单机配件的更换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简单故障的排除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等。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 descr="u=4132729723,894512593&amp;fm=26&amp;gp=0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57653" y="642918"/>
            <a:ext cx="3800495" cy="5429288"/>
          </a:xfrm>
        </p:spPr>
      </p:pic>
      <p:sp>
        <p:nvSpPr>
          <p:cNvPr id="7" name="TextBox 6"/>
          <p:cNvSpPr txBox="1"/>
          <p:nvPr/>
        </p:nvSpPr>
        <p:spPr>
          <a:xfrm>
            <a:off x="4500562" y="2428868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欠油、松动、磨损、灰尘、振动、泄露、生锈、裂纹、变形、歪曲、摇晃、发热、沉积物、堵塞、等等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爆炸形 1 7"/>
          <p:cNvSpPr/>
          <p:nvPr/>
        </p:nvSpPr>
        <p:spPr>
          <a:xfrm>
            <a:off x="5786446" y="642918"/>
            <a:ext cx="1928826" cy="1143008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故障</a:t>
            </a:r>
            <a:endParaRPr lang="zh-CN" altLang="en-US" sz="2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云形标注 8"/>
          <p:cNvSpPr/>
          <p:nvPr/>
        </p:nvSpPr>
        <p:spPr>
          <a:xfrm>
            <a:off x="1414447" y="642918"/>
            <a:ext cx="3214710" cy="1285884"/>
          </a:xfrm>
          <a:prstGeom prst="cloudCallout">
            <a:avLst>
              <a:gd name="adj1" fmla="val 66406"/>
              <a:gd name="adj2" fmla="val 45406"/>
            </a:avLst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故障只是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“冰山一角”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C)JV5Q]D{[G[C4U7$0U}2O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44" y="714356"/>
            <a:ext cx="8876191" cy="43095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457200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克服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漠视、视而不见、认为细小无关紧要的态度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1538" y="642918"/>
            <a:ext cx="8229600" cy="6143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CN" altLang="en-US" sz="4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第三部分：设备的检修、保养</a:t>
            </a:r>
            <a:endParaRPr lang="zh-CN" altLang="en-US" sz="4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QQ截图202102191137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1880" y="1508760"/>
            <a:ext cx="7201535" cy="4292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设备的日常保养到底谁来做合适？</a:t>
            </a:r>
            <a:endParaRPr lang="zh-CN" altLang="en-US" sz="4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设备就像一个孩子，问他爹，他爹不管，说是他妈妈的事；问他妈，他妈不管，说是爷爷奶奶的事；问他爷爷奶奶，爷爷奶奶说他们自己的孩子不管，为什么我们来管？于是它成了没人管的孩子。这样的例子在企业司空见惯、屡见不鲜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36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那么，设备的维护保养到底谁来干呢？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自主保养维护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中医讲究“治未病”，大家都知道扁鹊的故事，因为病入膏肓，病人才找到扁鹊，药到病除，才让扁鹊远近闻名。殊不知，他的哥哥可以在小病初起或者未生病时指导大家如何养生，防患于未然。所以真正的高手在于“治未病”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而机器设备不是人，不懂的自主维护，如果将操作机器看成人的话，维护保养就类似于“治未病”了。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“自主维护”不在于能够做多少，而在于是否有“自主维护”的意识。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三级保养内容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一级保养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：设备操作人员对设备进行日常点检与维护，巡检监督其实施情况； 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二级保养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：以机电维修工为主，做好设备的周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年度维护与保养； 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三级保养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：以设备供应商为主，机电维修工配合参与，主要是指设备需要大修或者设备严重损坏时。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6143668"/>
          </a:xfrm>
        </p:spPr>
        <p:txBody>
          <a:bodyPr>
            <a:normAutofit fontScale="60000" lnSpcReduction="20000"/>
          </a:bodyPr>
          <a:lstStyle/>
          <a:p>
            <a:pPr algn="ctr">
              <a:buNone/>
            </a:pPr>
            <a:r>
              <a:rPr lang="zh-CN" altLang="en-US" sz="5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浸胶生产线设备维护保养规范 </a:t>
            </a:r>
            <a:endParaRPr lang="en-US" altLang="zh-CN" sz="5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3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一、</a:t>
            </a:r>
            <a:r>
              <a:rPr lang="zh-CN" altLang="en-US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目的：为使设备运转顺畅，减少停机时间，提高生产效率，特制定此保养规范。在于规范设备维修保养操作流程，确保设备高效率、高质量的运转，以保证正常生产。</a:t>
            </a:r>
            <a:endParaRPr lang="en-US" altLang="zh-CN" sz="3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3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权责： 机电维护部协同生产车间进行设备保养、计划，并进行设备维护和保养。</a:t>
            </a:r>
            <a:endParaRPr lang="en-US" altLang="zh-CN" sz="3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3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三、</a:t>
            </a:r>
            <a:r>
              <a:rPr lang="zh-CN" altLang="en-US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内容：</a:t>
            </a:r>
            <a:endParaRPr lang="en-US" altLang="zh-CN" sz="3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3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、机械部分：</a:t>
            </a:r>
            <a:endParaRPr lang="en-US" altLang="zh-CN" sz="3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1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、检查或更换各大轴轴承，检查主链条磨损情况，清洗主链条 、链轮并加油。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2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、检查主减速机，清洗油箱更换新油</a:t>
            </a: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3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、检修、更换炉顶风机主轴及轴承，加注或更换润滑脂（高温型）。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4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、检修、更换排气风机主轴及轴承，加注润滑脂。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5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、调整、紧固主、分传动系统。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6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、检修、调整主链条滑动导轨</a:t>
            </a: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7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、检查一次</a:t>
            </a: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二次浸胶区、滴胶区、匀胶区气缸、齿轮运转情况。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8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、检查自动脱模机、风吹降温区运转情况。 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9</a:t>
            </a:r>
            <a:r>
              <a:rPr lang="zh-CN" altLang="en-US" sz="3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、检修检查自动印花机运转情况。</a:t>
            </a:r>
            <a:endParaRPr lang="en-US" altLang="zh-CN" sz="3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/>
              <a:t>　 　 　 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221740" y="517525"/>
            <a:ext cx="713867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、电控仪表部分：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、检查、检修油三通电磁阀。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2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、检查各温控室测温热电偶。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3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、检查主控系统线路、控制电器 。 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4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、检查各电机，清洁电机外表散热面。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5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、检查变频器、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PLC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等电器元件运行情况。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6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、检查配电柜线路及整体线路状况。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、其它：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、检查导热油管线是否有泄漏，保温是否完整。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、检查烘箱保温板完整情况，是否漏风，内部有无杂物。   </a:t>
            </a:r>
            <a:endParaRPr lang="en-US" altLang="zh-CN" sz="24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3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、检查各齿轮、链条、轴承等处的卫生情况。   </a:t>
            </a:r>
            <a:b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保养周期：日常保养周期为每日，二级保养周期为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个月，三级保养周期为半年。 </a:t>
            </a:r>
            <a:r>
              <a:rPr lang="zh-CN" altLang="en-US" sz="2400" dirty="0" smtClean="0">
                <a:sym typeface="+mn-ea"/>
              </a:rPr>
              <a:t>　</a:t>
            </a:r>
            <a:r>
              <a:rPr lang="zh-CN" altLang="en-US" dirty="0" smtClean="0">
                <a:sym typeface="+mn-ea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润滑不就是给机器加点油吗？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1006" y="1552242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设备的润滑还是很讲究的，有的人给润滑设计了“六定”、“二洁”、”一密封”、“三过滤”。这是润滑的核心管理内容。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什么是六定呢？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定点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确定的加油部位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定人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确定的家有执行人和责任人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定质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确定的润滑油脂和标号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定量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确定的加油量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确定的加油方法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定周期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确定的加油间隔期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一、本次培训的目的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二、设备的维修与点检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三、设备的保养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四、专业知识学习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04520" y="596265"/>
            <a:ext cx="793432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None/>
            </a:pP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之所以要定下来，就是避免加油错漏。加油错漏代表着润滑不良，意味着设备快速磨损或者故障！例如：钢丝绳就有专门的钢丝绳润滑油，有的润滑需要阻燃的，有的需要低燃点的，有的要防止凝固的，有的需要抗压的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…      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一个“定质”就很讲究。</a:t>
            </a:r>
            <a:endParaRPr lang="zh-CN" altLang="en-US" sz="2800"/>
          </a:p>
        </p:txBody>
      </p:sp>
      <p:pic>
        <p:nvPicPr>
          <p:cNvPr id="5" name="图片 4" descr="W02013010834581168642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6420" y="3652520"/>
            <a:ext cx="4260850" cy="293052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“二洁”是指“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加油部位的清洁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”和“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加油工具的清洁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“一密封”是指要“加强密封，治理泄露”。密封不好，泄露严重，除了造成油品浪费以外，主要是引起润滑不良，影响设备寿命。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“三过滤”指的是“领油过滤”、“转桶过滤”和“加油过滤”。 “三过滤”与“二洁”是相互呼应的，如果加油的“二洁”没做好，就会让“三过滤”前功尽弃。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维护、保养质量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 descr="2d53809bae8270aac95c80bcc649828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71934" y="1643050"/>
            <a:ext cx="4762500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56"/>
          </a:xfrm>
        </p:spPr>
        <p:txBody>
          <a:bodyPr>
            <a:noAutofit/>
          </a:bodyPr>
          <a:lstStyle/>
          <a:p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五问七字之“</a:t>
            </a:r>
            <a:r>
              <a:rPr lang="zh-CN" altLang="en-US" sz="4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五问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以下“五问七字”绝，优秀班组长请记住！！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第一问：我给目标了吗？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每个人都有自己的理想和目标，作为“上头”要了解下属的思想和想法，要引导和影响下属，树立与团队一致的目标，以团队目标实现作为个人价值的实现。</a:t>
            </a:r>
            <a:endParaRPr lang="zh-CN" altLang="en-US" sz="2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第二问：我给方法了吗？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班组长在管理中扮演着另一个重要角色是：教练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五问七字之“</a:t>
            </a:r>
            <a:r>
              <a:rPr lang="zh-CN" altLang="en-US" sz="4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五问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第三问：我给犯错的机会了吗？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关于错误，通常有两种主要的观点： </a:t>
            </a:r>
            <a:endParaRPr lang="zh-CN" altLang="en-US" sz="2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１、你，不要犯错，大家都不能犯错。</a:t>
            </a:r>
            <a:endParaRPr lang="zh-CN" altLang="en-US" sz="2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２、你，可以犯错，但是不要重复犯错。</a:t>
            </a:r>
            <a:endParaRPr lang="en-US" altLang="zh-CN" sz="2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第四问：我给他鼓励和支持了吗？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安排员工做一件具有挑战性的工作时，要在背后默默地给他力量、与支持。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第五问：我给他做榜样了吗？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你的水平决定着团队的水平。因为员工觉得你是他们之中最优秀的，所以你是他们的“头”。</a:t>
            </a:r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五问七字之“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七字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“勤”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出威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班组长一定要明白上行下效的道理，要懂得表率和示范的作用。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  </a:t>
            </a:r>
            <a:endParaRPr lang="en-US" altLang="zh-CN" sz="12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德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”立威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班组长要做好文明道德的表率。工作中班组长应该与组员和睦相处，主动帮助指导、鼓励，说话言语文明，善待员工。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”助威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班组长还要做好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公正无私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的表率。领导者与管理者的区别之一，就是管理者以实现企业目标为己任，以企业全局利益为指针。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五问七字之“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七字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绩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”壮威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班组长是实干的，理所当然在公司管理体系里是“实力派”。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”生威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不能小看班前班后会的作用。它的一个主要作用就是搭建统一指挥、实施管理的有效平台。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”长威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班组长要根据公司的质量与卫生标准或要求，学会检查、善于检查，勇于检查。  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、以“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”带威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班组长在管理中要坚持以理服人、以情动人，成为员工的贴心人、知心人，在得到员工拥戴下的班组长更有号召力、感召力、威信力。班组长是由企业任命授权的，但一个成功的班组长除此之外，还是组织内非正式组织的核心人物，她（他）们与员工是心连心的。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57422" y="1285860"/>
            <a:ext cx="5128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谢谢大家</a:t>
            </a:r>
            <a:endParaRPr lang="zh-CN" alt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本次培训的目的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、掌握一些基本的设备保养知识，提高“预防为主、   维修保养并重”的意识。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思想转变：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要我保养</a:t>
            </a:r>
            <a:r>
              <a:rPr lang="en-US" altLang="zh-CN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我要保养</a:t>
            </a:r>
            <a:r>
              <a:rPr lang="en-US" altLang="zh-CN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我会保养</a:t>
            </a:r>
            <a:endParaRPr lang="en-US" altLang="zh-CN" sz="28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意识转变：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我保养</a:t>
            </a:r>
            <a:r>
              <a:rPr lang="en-US" altLang="zh-CN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我受益</a:t>
            </a:r>
            <a:endParaRPr lang="en-US" altLang="zh-CN" sz="28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、在工作中将设备维护保养变成一种习惯，做到定  期保养，正确处理使用、保养和维修的关系，不允许</a:t>
            </a: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只用不养，只修不养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、掌握生产线导热油加热原理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34612-130225013T18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04" y="1000108"/>
            <a:ext cx="5307783" cy="46071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4414" y="500042"/>
            <a:ext cx="7500990" cy="1328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第二部分：设备的维修</a:t>
            </a:r>
            <a:endParaRPr lang="zh-CN" altLang="en-US" sz="4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7737475" cy="912812"/>
          </a:xfrm>
        </p:spPr>
        <p:txBody>
          <a:bodyPr/>
          <a:lstStyle/>
          <a:p>
            <a:pPr algn="l" eaLnBrk="1" hangingPunct="1"/>
            <a:r>
              <a:rPr lang="zh-CN" altLang="en-US" sz="2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设备故障与性能降低原因分析</a:t>
            </a:r>
            <a:endParaRPr lang="zh-CN" altLang="en-US" sz="24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Oval 15"/>
          <p:cNvSpPr>
            <a:spLocks noChangeArrowheads="1"/>
          </p:cNvSpPr>
          <p:nvPr/>
        </p:nvSpPr>
        <p:spPr bwMode="auto">
          <a:xfrm>
            <a:off x="2422525" y="1447800"/>
            <a:ext cx="4248150" cy="4032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 i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6221413" y="1201738"/>
            <a:ext cx="2378075" cy="1008062"/>
          </a:xfrm>
          <a:prstGeom prst="wedgeRectCallout">
            <a:avLst>
              <a:gd name="adj1" fmla="val -73249"/>
              <a:gd name="adj2" fmla="val 30351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由环境或人的原因造成，如使用不当、操作不当、维修不当。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9" name="AutoShape 19"/>
          <p:cNvSpPr>
            <a:spLocks noChangeArrowheads="1"/>
          </p:cNvSpPr>
          <p:nvPr/>
        </p:nvSpPr>
        <p:spPr bwMode="auto">
          <a:xfrm>
            <a:off x="423863" y="4941888"/>
            <a:ext cx="2449512" cy="1281112"/>
          </a:xfrm>
          <a:prstGeom prst="wedgeRectCallout">
            <a:avLst>
              <a:gd name="adj1" fmla="val 61019"/>
              <a:gd name="adj2" fmla="val -6628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设备在设计时，若本身负荷不达标，就无法正常生产，这是设计缺陷。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2030481" y="1628850"/>
          <a:ext cx="5400450" cy="3631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pSp>
        <p:nvGrpSpPr>
          <p:cNvPr id="2" name="组合 28"/>
          <p:cNvGrpSpPr/>
          <p:nvPr/>
        </p:nvGrpSpPr>
        <p:grpSpPr bwMode="auto">
          <a:xfrm>
            <a:off x="5051425" y="2781300"/>
            <a:ext cx="1169988" cy="1344613"/>
            <a:chOff x="2414580" y="-405467"/>
            <a:chExt cx="1170009" cy="1344838"/>
          </a:xfrm>
        </p:grpSpPr>
        <p:sp>
          <p:nvSpPr>
            <p:cNvPr id="30" name="六边形 29"/>
            <p:cNvSpPr/>
            <p:nvPr/>
          </p:nvSpPr>
          <p:spPr>
            <a:xfrm rot="5400000">
              <a:off x="2327165" y="-318052"/>
              <a:ext cx="1344838" cy="117000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六边形 4"/>
            <p:cNvSpPr/>
            <p:nvPr/>
          </p:nvSpPr>
          <p:spPr>
            <a:xfrm>
              <a:off x="2597146" y="-189531"/>
              <a:ext cx="804876" cy="9256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900" b="1" dirty="0">
                  <a:solidFill>
                    <a:schemeClr val="accent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缺乏保养</a:t>
              </a:r>
              <a:endParaRPr lang="zh-CN" altLang="en-US" sz="19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1"/>
          <p:cNvGrpSpPr/>
          <p:nvPr/>
        </p:nvGrpSpPr>
        <p:grpSpPr bwMode="auto">
          <a:xfrm>
            <a:off x="3203575" y="3933825"/>
            <a:ext cx="1169988" cy="1344613"/>
            <a:chOff x="2414580" y="1967"/>
            <a:chExt cx="1170009" cy="1344838"/>
          </a:xfrm>
        </p:grpSpPr>
        <p:sp>
          <p:nvSpPr>
            <p:cNvPr id="33" name="六边形 32"/>
            <p:cNvSpPr/>
            <p:nvPr/>
          </p:nvSpPr>
          <p:spPr>
            <a:xfrm rot="5400000">
              <a:off x="2327165" y="89382"/>
              <a:ext cx="1344838" cy="1170009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六边形 4"/>
            <p:cNvSpPr/>
            <p:nvPr/>
          </p:nvSpPr>
          <p:spPr>
            <a:xfrm>
              <a:off x="2414580" y="211552"/>
              <a:ext cx="1139845" cy="9256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spcCol="127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900" b="1" dirty="0">
                  <a:solidFill>
                    <a:schemeClr val="accent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设备设计先天不足</a:t>
              </a:r>
              <a:endParaRPr lang="zh-CN" altLang="en-US" sz="19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5" name="六边形 4"/>
          <p:cNvSpPr/>
          <p:nvPr/>
        </p:nvSpPr>
        <p:spPr>
          <a:xfrm>
            <a:off x="3335338" y="1773238"/>
            <a:ext cx="804862" cy="9255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2390" tIns="72390" rIns="72390" bIns="72390" spcCol="1270" anchor="ctr"/>
          <a:lstStyle/>
          <a:p>
            <a:pPr algn="ctr"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zh-CN" altLang="en-US" sz="19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自然老化</a:t>
            </a:r>
            <a:endParaRPr lang="zh-CN" altLang="en-US" sz="19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AutoShape 17"/>
          <p:cNvSpPr>
            <a:spLocks noChangeArrowheads="1"/>
          </p:cNvSpPr>
          <p:nvPr/>
        </p:nvSpPr>
        <p:spPr bwMode="auto">
          <a:xfrm>
            <a:off x="238125" y="1238250"/>
            <a:ext cx="2820988" cy="792163"/>
          </a:xfrm>
          <a:prstGeom prst="wedgeRectCallout">
            <a:avLst>
              <a:gd name="adj1" fmla="val 52264"/>
              <a:gd name="adj2" fmla="val 75143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任何设备正常使用，都会自然老化和磨损。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AutoShape 17"/>
          <p:cNvSpPr>
            <a:spLocks noChangeArrowheads="1"/>
          </p:cNvSpPr>
          <p:nvPr/>
        </p:nvSpPr>
        <p:spPr bwMode="auto">
          <a:xfrm>
            <a:off x="6670675" y="3135313"/>
            <a:ext cx="2378075" cy="1008062"/>
          </a:xfrm>
          <a:prstGeom prst="wedgeRectCallout">
            <a:avLst>
              <a:gd name="adj1" fmla="val -69452"/>
              <a:gd name="adj2" fmla="val -11084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自然老化或人为老化出现时，放任或不复原，即缺乏保养。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6" name="AutoShape 19"/>
          <p:cNvSpPr>
            <a:spLocks noChangeArrowheads="1"/>
          </p:cNvSpPr>
          <p:nvPr/>
        </p:nvSpPr>
        <p:spPr bwMode="auto">
          <a:xfrm>
            <a:off x="5410200" y="5532438"/>
            <a:ext cx="2449513" cy="993775"/>
          </a:xfrm>
          <a:prstGeom prst="wedgeRectCallout">
            <a:avLst>
              <a:gd name="adj1" fmla="val -50051"/>
              <a:gd name="adj2" fmla="val -918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超出每台设备的应力强度，负荷过大或超用力操作。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设备的维修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 txBox="1"/>
          <p:nvPr/>
        </p:nvSpPr>
        <p:spPr>
          <a:xfrm>
            <a:off x="642910" y="1214422"/>
            <a:ext cx="8229600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设备的维修分为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事后维修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与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预防维修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。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事后维修：指设备发生故障后的修理。适用于故障后果不严重，不会造成设备连锁损坏、不会危害安全与环境、不会使生产前后环节堵塞、设备停机损失较小的故障后修理。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预防维修：分为两种形式，一种是状态维修；一种是机会维修。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   状态维修就是对设备状态进行监测，发现故障隐患或者潜在故障，及时安排适时维修，将故障消灭在萌芽状态；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机会维修就是利用一切停机检修的机会进行预防性维修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，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  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设备的点检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214422"/>
            <a:ext cx="8643998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设备点检是利用人的感官和必要的仪器，按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一定的标准，一定的方法，一定的周期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对设备规定的部位进行检测，以便早期发现设备的异常、故障或故障隐患，及时采取措施加以修理和调整，保持设备良好的运行状态的一种管理方法。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人类为了自身健康，要进行疾病预防、健康检查和早期治疗；同样为了延长设备的寿命周期，并确保在寿命周期内设备的各项功能能满足企业的生产需求，防止因设备故障而造成的安全、生产事故等问题的发生，也应该像对待人的身体一样，对设备进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早期检查、故障诊断和早期维修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设备点检是一种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预防的、主动的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设备检查过程，是设备运行阶段管理的核心。无论在设备状态管理、设备检修管理，还是在设备技术管理中，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点检制度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都将起到重要的作用。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设备点检工作开展的好坏，直接决定着设备管理水平的高低，那么如何才能开展或实施好设备点检工作呢？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一、分类管理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根据点检定修制和全员参与设备管理原则，应明确专职点检员是其所管辖设备的责任主体，点检、运行、检修三者之间，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点检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处于核心地位。要建立岗位操作工、专职点检员、精密点检技术人员和检修人员“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四位一体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”，实行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岗位点检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专业点检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相结合的制度。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二、分工管理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对点检结果的处理工作，程序要简捷，操作性要强，对急需处理的问题，岗位要迅速通知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专业点检人员和精密点检技术人员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进行准确判断，能处理的应自行组织处理，不能处理的快速通知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检修人员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进行处理。有些情况下，如果连检修人员也解决不了，应及时联系设备厂家派技术人员前来指导。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三、标准管理</a:t>
            </a:r>
            <a:endParaRPr lang="en-US" altLang="zh-CN" sz="26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点检是一项技术性较强的工作，检什么？怎么检？谁来检？检的结果怎么样？发现问题谁来处理？处理的结果又如何？等等都必须要有一套完整的规定与要求。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四、记录管理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因为点检记录是反映被检设备真实状态的有效数据，所以记录要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真实、准确、完整，清晰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五、检查与考核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         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为保证点检工作落到实处，并形成对点检工作定期的评价机制，通过检查评价对有关人员进行责任考核</a:t>
            </a:r>
            <a:r>
              <a:rPr lang="en-US" altLang="zh-CN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做到职责落实，奖罚分明，防止</a:t>
            </a:r>
            <a:r>
              <a:rPr lang="zh-CN" altLang="en-US" sz="2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不到现场的谎检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；防止</a:t>
            </a:r>
            <a:r>
              <a:rPr lang="zh-CN" altLang="en-US" sz="2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判断不准确的误检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；防止</a:t>
            </a:r>
            <a:r>
              <a:rPr lang="zh-CN" altLang="en-US" sz="2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重点部位的漏检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；防止</a:t>
            </a:r>
            <a:r>
              <a:rPr lang="zh-CN" altLang="en-US" sz="2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查出的问题总得不到解决的烦检</a:t>
            </a:r>
            <a:r>
              <a:rPr lang="zh-CN" altLang="en-US" sz="2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4434</Words>
  <Application>WPS 演示</Application>
  <PresentationFormat>全屏显示(4:3)</PresentationFormat>
  <Paragraphs>206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0" baseType="lpstr">
      <vt:lpstr>Arial</vt:lpstr>
      <vt:lpstr>宋体</vt:lpstr>
      <vt:lpstr>Wingdings</vt:lpstr>
      <vt:lpstr>Wingdings 2</vt:lpstr>
      <vt:lpstr>Wingdings</vt:lpstr>
      <vt:lpstr>Arial</vt:lpstr>
      <vt:lpstr>微软雅黑</vt:lpstr>
      <vt:lpstr>Franklin Gothic Book</vt:lpstr>
      <vt:lpstr>Franklin Gothic Medium</vt:lpstr>
      <vt:lpstr>黑体</vt:lpstr>
      <vt:lpstr>Arial Unicode MS</vt:lpstr>
      <vt:lpstr>Calibri</vt:lpstr>
      <vt:lpstr>暗香扑面</vt:lpstr>
      <vt:lpstr>设备维修与保养  主讲人：</vt:lpstr>
      <vt:lpstr>目录</vt:lpstr>
      <vt:lpstr>本次培训的目的</vt:lpstr>
      <vt:lpstr>PowerPoint 演示文稿</vt:lpstr>
      <vt:lpstr>设备故障与性能降低原因分析</vt:lpstr>
      <vt:lpstr>设备的维修</vt:lpstr>
      <vt:lpstr>设备的点检</vt:lpstr>
      <vt:lpstr>       设备点检工作开展的好坏，直接决定着设备管理水平的高低，那么如何才能开展或实施好设备点检工作呢？</vt:lpstr>
      <vt:lpstr>PowerPoint 演示文稿</vt:lpstr>
      <vt:lpstr>PowerPoint 演示文稿</vt:lpstr>
      <vt:lpstr>PowerPoint 演示文稿</vt:lpstr>
      <vt:lpstr>克服---漠视、视而不见、认为细小无关紧要的态度</vt:lpstr>
      <vt:lpstr>PowerPoint 演示文稿</vt:lpstr>
      <vt:lpstr>设备的日常保养到底谁来做合适？</vt:lpstr>
      <vt:lpstr>自主保养维护</vt:lpstr>
      <vt:lpstr>三级保养内容</vt:lpstr>
      <vt:lpstr>PowerPoint 演示文稿</vt:lpstr>
      <vt:lpstr>PowerPoint 演示文稿</vt:lpstr>
      <vt:lpstr>润滑不就是给机器加点油吗？</vt:lpstr>
      <vt:lpstr>PowerPoint 演示文稿</vt:lpstr>
      <vt:lpstr>PowerPoint 演示文稿</vt:lpstr>
      <vt:lpstr>维护、保养质量</vt:lpstr>
      <vt:lpstr>五问七字之“五问”</vt:lpstr>
      <vt:lpstr>五问七字之“五问”</vt:lpstr>
      <vt:lpstr>五问七字之“七字”</vt:lpstr>
      <vt:lpstr>五问七字之“七字”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设备基础管理</dc:title>
  <dc:creator>shebeibu</dc:creator>
  <cp:lastModifiedBy>Administrator</cp:lastModifiedBy>
  <cp:revision>133</cp:revision>
  <dcterms:created xsi:type="dcterms:W3CDTF">2017-06-12T06:46:00Z</dcterms:created>
  <dcterms:modified xsi:type="dcterms:W3CDTF">2021-02-19T03:40:29Z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